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1" r:id="rId36"/>
    <p:sldId id="290" r:id="rId37"/>
    <p:sldId id="292" r:id="rId38"/>
    <p:sldId id="293" r:id="rId39"/>
    <p:sldId id="294" r:id="rId40"/>
  </p:sldIdLst>
  <p:sldSz cx="9144000" cy="5143500" type="screen16x9"/>
  <p:notesSz cx="6858000" cy="9144000"/>
  <p:embeddedFontLst>
    <p:embeddedFont>
      <p:font typeface="Lato" panose="020F0502020204030203" pitchFamily="34" charset="0"/>
      <p:regular r:id="rId42"/>
      <p:bold r:id="rId43"/>
      <p:italic r:id="rId44"/>
      <p:boldItalic r:id="rId45"/>
    </p:embeddedFont>
    <p:embeddedFont>
      <p:font typeface="Montserrat" panose="00000500000000000000" pitchFamily="2" charset="0"/>
      <p:regular r:id="rId46"/>
      <p:bold r:id="rId47"/>
      <p:italic r:id="rId48"/>
      <p:boldItalic r:id="rId49"/>
    </p:embeddedFont>
    <p:embeddedFont>
      <p:font typeface="Roboto" panose="02000000000000000000" pitchFamily="2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798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c2c7dd05c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c2c7dd05c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It plays a crucial role in ensuring safe and efficient transportation, reducing accidents and congestion.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c2c7dd05c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c2c7dd05c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c2c7dd05c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c2c7dd05c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2c7dd05c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2c7dd05c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c2c7dd05cf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c2c7dd05cf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c2c7dd05c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c2c7dd05c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2c7dd05cf_3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c2c7dd05cf_3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2c7dd05cf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2c7dd05cf_3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c2c7dd05cf_3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c2c7dd05cf_3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2c7dd05cf_3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c2c7dd05cf_3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2c7dd05cf_3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2c7dd05cf_3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c2c7dd05cf_3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c2c7dd05cf_3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c2c7dd05cf_3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c2c7dd05cf_3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c2c7dd05cf_3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c2c7dd05cf_3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c2c7dd05cf_3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c2c7dd05cf_3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c2c7dd05cf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c2c7dd05cf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2c7dd05cf_3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c2c7dd05cf_3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c2c7dd05cf_3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c2c7dd05cf_3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c2c7dd05cf_3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c2c7dd05cf_3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c2c7dd05cf_3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c2c7dd05cf_3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c2c7dd05cf_3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c2c7dd05cf_3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c2c7dd05cf_3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c2c7dd05cf_3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c2c7dd05cf_3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c2c7dd05cf_3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c2c7dd05c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c2c7dd05c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c2c7dd05c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c2c7dd05c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c2c7dd05cf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c2c7dd05cf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c2c7dd05cf_3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c2c7dd05cf_3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c2c7dd05cf_3_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c2c7dd05cf_3_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c2c7dd05cf_3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c2c7dd05cf_3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c2c7dd05cf_3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c2c7dd05cf_3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c2c7dd05cf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c2c7dd05cf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c2c7dd05cf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c2c7dd05cf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2c7dd05cf_3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c2c7dd05cf_3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2c7dd05cf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2c7dd05cf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256701452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c256701452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c2c7dd05c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c2c7dd05c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BD3C4"/>
                </a:solidFill>
                <a:highlight>
                  <a:srgbClr val="1C1C1C"/>
                </a:highlight>
              </a:rPr>
              <a:t> This array likely contains the image data coming from the camera.</a:t>
            </a:r>
            <a:endParaRPr sz="1200">
              <a:solidFill>
                <a:srgbClr val="DBD3C4"/>
              </a:solidFill>
              <a:highlight>
                <a:srgbClr val="1C1C1C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BD3C4"/>
              </a:solidFill>
              <a:highlight>
                <a:srgbClr val="1C1C1C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c2c7dd05cf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c2c7dd05cf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2c7dd05c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2c7dd05c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6VgKFp2Rp7tu_zEDWAsOra5LRWHCEgAY/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6Ucqa18azcQ5eKy6PLZM80PpT24ZVGkt/vie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FgtwXe0zQsL9hk8p8qgXmgsJ16ydxDdT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9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SlGvRx_gKrY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KKq_eWwhZ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yZKdoTJIhHA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6SgFo43RLkbObhWkxcD-BtcSHtbaDNdD/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Duckietown Presentation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Tobias, Manjunath, Yifan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>
            <a:spLocks noGrp="1"/>
          </p:cNvSpPr>
          <p:nvPr>
            <p:ph type="title"/>
          </p:nvPr>
        </p:nvSpPr>
        <p:spPr>
          <a:xfrm>
            <a:off x="976300" y="24067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Lane Following</a:t>
            </a:r>
            <a:endParaRPr/>
          </a:p>
        </p:txBody>
      </p:sp>
      <p:pic>
        <p:nvPicPr>
          <p:cNvPr id="217" name="Google Shape;217;p22" title="WhatsApp Video 2024-03-14 at 15.53.5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1375" y="501500"/>
            <a:ext cx="2385226" cy="40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Implementation</a:t>
            </a:r>
            <a:endParaRPr/>
          </a:p>
        </p:txBody>
      </p:sp>
      <p:sp>
        <p:nvSpPr>
          <p:cNvPr id="223" name="Google Shape;223;p23"/>
          <p:cNvSpPr txBox="1">
            <a:spLocks noGrp="1"/>
          </p:cNvSpPr>
          <p:nvPr>
            <p:ph type="body" idx="1"/>
          </p:nvPr>
        </p:nvSpPr>
        <p:spPr>
          <a:xfrm>
            <a:off x="585825" y="1307850"/>
            <a:ext cx="7894200" cy="3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This OpenCV code captures a camera image, converts it to HSV for color filtering, and creates a mask to isolate a yellow color.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After this, we find all the yellow dotted lines used to follow the lane.</a:t>
            </a:r>
            <a:endParaRPr/>
          </a:p>
        </p:txBody>
      </p:sp>
      <p:pic>
        <p:nvPicPr>
          <p:cNvPr id="224" name="Google Shape;2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775" y="1969125"/>
            <a:ext cx="7972350" cy="16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775" y="4242550"/>
            <a:ext cx="7848301" cy="56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PID Controller</a:t>
            </a:r>
            <a:endParaRPr/>
          </a:p>
        </p:txBody>
      </p:sp>
      <p:sp>
        <p:nvSpPr>
          <p:cNvPr id="231" name="Google Shape;231;p24"/>
          <p:cNvSpPr txBox="1">
            <a:spLocks noGrp="1"/>
          </p:cNvSpPr>
          <p:nvPr>
            <p:ph type="body" idx="1"/>
          </p:nvPr>
        </p:nvSpPr>
        <p:spPr>
          <a:xfrm>
            <a:off x="1072625" y="1117850"/>
            <a:ext cx="7707300" cy="3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4300"/>
              <a:t>The error equation in the controller:</a:t>
            </a:r>
            <a:endParaRPr sz="43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error=( x + sizeratio × y − goal ) × pixelscale</a:t>
            </a:r>
            <a:endParaRPr sz="43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x = the left most side of the closest dotted line </a:t>
            </a:r>
            <a:endParaRPr sz="43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y = the top of the closest dotted line divided by two </a:t>
            </a:r>
            <a:endParaRPr sz="43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sizeratio = distance from centre of duckiebot to dotted line.This addresses the vanishing point problem. </a:t>
            </a:r>
            <a:endParaRPr sz="43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goal = where the bot wants to be. Represented by a blue vertical line in the image </a:t>
            </a:r>
            <a:endParaRPr sz="43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4300"/>
              <a:t>pixelscale = scales the error down to account for a large error in pixels relative to a small error in angle</a:t>
            </a:r>
            <a:endParaRPr sz="43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sz="10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000" i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Lane Following </a:t>
            </a:r>
            <a:endParaRPr/>
          </a:p>
        </p:txBody>
      </p:sp>
      <p:sp>
        <p:nvSpPr>
          <p:cNvPr id="237" name="Google Shape;237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2466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38" name="Google Shape;238;p25" title="WhatsApp Video 2024-03-14 at 13.17.08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500" y="1188950"/>
            <a:ext cx="71479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000"/>
              <a:t>Trajectory Generation and Analysis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Trajectory Generation and Analysis</a:t>
            </a:r>
            <a:endParaRPr/>
          </a:p>
        </p:txBody>
      </p:sp>
      <p:sp>
        <p:nvSpPr>
          <p:cNvPr id="249" name="Google Shape;249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Wheel encoder data to estimate Duckiebot trajectory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Analyse the movement patterns on a track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Primary goal: coordinates of the robot's position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Mapping location on a coordinate system using </a:t>
            </a:r>
            <a:b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an “Elementary Trajectory Model for the </a:t>
            </a:r>
            <a:b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de" sz="1400">
                <a:latin typeface="Times New Roman"/>
                <a:ea typeface="Times New Roman"/>
                <a:cs typeface="Times New Roman"/>
                <a:sym typeface="Times New Roman"/>
              </a:rPr>
              <a:t>Differential Steering System”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0" name="Google Shape;2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626" y="1429027"/>
            <a:ext cx="3067724" cy="25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Calculation of Coordinates	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Theory behind it is pretty simple: 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Subscribe to wheel encoders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Calculate the change in values to the previous moment in </a:t>
            </a:r>
            <a:br>
              <a:rPr lang="de"/>
            </a:br>
            <a:r>
              <a:rPr lang="de"/>
              <a:t>time 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Keep a direction value at each point in time and update it </a:t>
            </a:r>
            <a:br>
              <a:rPr lang="de"/>
            </a:br>
            <a:r>
              <a:rPr lang="de"/>
              <a:t>every time encoders change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Calculate the coordinates based on distance traveled per</a:t>
            </a:r>
            <a:br>
              <a:rPr lang="de"/>
            </a:br>
            <a:r>
              <a:rPr lang="de"/>
              <a:t>wheel, orientation, wheel distance &amp; wheel radius </a:t>
            </a:r>
            <a:endParaRPr/>
          </a:p>
        </p:txBody>
      </p:sp>
      <p:pic>
        <p:nvPicPr>
          <p:cNvPr id="257" name="Google Shape;2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697" y="1547997"/>
            <a:ext cx="2417700" cy="295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de" sz="1610">
                <a:latin typeface="Montserrat"/>
                <a:ea typeface="Montserrat"/>
                <a:cs typeface="Montserrat"/>
                <a:sym typeface="Montserrat"/>
              </a:rPr>
              <a:t>Calculation of Coordinates	</a:t>
            </a:r>
            <a:endParaRPr sz="161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de" sz="1610">
                <a:latin typeface="Montserrat"/>
                <a:ea typeface="Montserrat"/>
                <a:cs typeface="Montserrat"/>
                <a:sym typeface="Montserrat"/>
              </a:rPr>
              <a:t>Code Snippet</a:t>
            </a:r>
            <a:endParaRPr sz="161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61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3" name="Google Shape;2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425" y="878675"/>
            <a:ext cx="6444301" cy="3288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Calculation of Coordinates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Challenges	</a:t>
            </a:r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Things needed to consider: 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Encoders are not 100% reliable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 Duckiebot tends to move a bit to the left when supposed to only go straight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Extremly Quick changes might not be as accurate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Because of big challenges in the beginning we tried out Slam, which did not improve the situation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Midterm Review: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Objective: Dynamic mapping system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de"/>
              <a:t>Real Time perception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de"/>
              <a:t>Active perception of driving course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de"/>
              <a:t>Iterative construction of the map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de"/>
              <a:t>Construction of living, dynamic map of Duckietown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de"/>
              <a:t>Usage of BFS or DFS traversal to find all “nodes” of the map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3348875"/>
            <a:ext cx="1804325" cy="135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7676" y="3327038"/>
            <a:ext cx="1804325" cy="139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System combining both of these things  with output to the iOS mobile application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Empower users with a comprehensive understanding of a robot's movements in real-time, even in uncharted territories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Intuitive iOS application that offers both utility and insight into autonomous robotic navigation, as well as key information about the robot itself.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Autonomous Navigation &amp; Real Time Mapping on iOS</a:t>
            </a: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1297500" y="3204900"/>
            <a:ext cx="1500000" cy="105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Lato"/>
                <a:ea typeface="Lato"/>
                <a:cs typeface="Lato"/>
                <a:sym typeface="Lato"/>
              </a:rPr>
              <a:t>1. Lane Following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4"/>
          <p:cNvSpPr/>
          <p:nvPr/>
        </p:nvSpPr>
        <p:spPr>
          <a:xfrm>
            <a:off x="4066950" y="3204900"/>
            <a:ext cx="1500000" cy="105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Lato"/>
                <a:ea typeface="Lato"/>
                <a:cs typeface="Lato"/>
                <a:sym typeface="Lato"/>
              </a:rPr>
              <a:t>2. Trajectory &amp; Analysis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6777300" y="3204900"/>
            <a:ext cx="1500000" cy="105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Lato"/>
                <a:ea typeface="Lato"/>
                <a:cs typeface="Lato"/>
                <a:sym typeface="Lato"/>
              </a:rPr>
              <a:t>3. iOS Mobile Application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5" name="Google Shape;145;p14"/>
          <p:cNvCxnSpPr>
            <a:endCxn id="143" idx="1"/>
          </p:cNvCxnSpPr>
          <p:nvPr/>
        </p:nvCxnSpPr>
        <p:spPr>
          <a:xfrm>
            <a:off x="2797350" y="3729900"/>
            <a:ext cx="1269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Google Shape;146;p14"/>
          <p:cNvCxnSpPr>
            <a:stCxn id="143" idx="3"/>
            <a:endCxn id="144" idx="1"/>
          </p:cNvCxnSpPr>
          <p:nvPr/>
        </p:nvCxnSpPr>
        <p:spPr>
          <a:xfrm>
            <a:off x="5566950" y="3729900"/>
            <a:ext cx="121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>
            <a:spLocks noGrp="1"/>
          </p:cNvSpPr>
          <p:nvPr>
            <p:ph type="title" idx="4294967295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Slam Orb</a:t>
            </a:r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latin typeface="Montserrat"/>
                <a:ea typeface="Montserrat"/>
                <a:cs typeface="Montserrat"/>
                <a:sym typeface="Montserrat"/>
              </a:rPr>
              <a:t>Midterm Review: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latin typeface="Montserrat"/>
                <a:ea typeface="Montserrat"/>
                <a:cs typeface="Montserrat"/>
                <a:sym typeface="Montserrat"/>
              </a:rPr>
              <a:t>Dynamic Map </a:t>
            </a:r>
            <a:endParaRPr/>
          </a:p>
        </p:txBody>
      </p:sp>
      <p:pic>
        <p:nvPicPr>
          <p:cNvPr id="284" name="Google Shape;284;p32" title="VIDEO-2023-12-21-12-39-0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3475" y="912975"/>
            <a:ext cx="4972775" cy="37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Calculation of Coordinates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Output</a:t>
            </a:r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79" y="2205175"/>
            <a:ext cx="8492452" cy="227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Analyzation of Track Types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Output</a:t>
            </a:r>
            <a:endParaRPr/>
          </a:p>
        </p:txBody>
      </p:sp>
      <p:sp>
        <p:nvSpPr>
          <p:cNvPr id="297" name="Google Shape;297;p3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Track Types can be analysed: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Straights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Left Curves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No movement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Posted as a sequence of Tracks that have the Duckiebot travelled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98" name="Google Shape;29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950" y="2962900"/>
            <a:ext cx="45624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950" y="3726574"/>
            <a:ext cx="8108351" cy="75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Analyzation of Track Types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How does it work?</a:t>
            </a: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How does it work: 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latin typeface="Times New Roman"/>
                <a:ea typeface="Times New Roman"/>
                <a:cs typeface="Times New Roman"/>
                <a:sym typeface="Times New Roman"/>
              </a:rPr>
              <a:t>Absolute degree of the slope between the start and end coordinates of the track the bot has just crossed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de">
                <a:latin typeface="Times New Roman"/>
                <a:ea typeface="Times New Roman"/>
                <a:cs typeface="Times New Roman"/>
                <a:sym typeface="Times New Roman"/>
              </a:rPr>
              <a:t>Simulates the direction of movement using the orientation value at the end and start point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de">
                <a:latin typeface="Times New Roman"/>
                <a:ea typeface="Times New Roman"/>
                <a:cs typeface="Times New Roman"/>
                <a:sym typeface="Times New Roman"/>
              </a:rPr>
              <a:t>Special attention has to be paid here to the calculation of the slope → depends on the orientation value ‘theta’: North sout or west east movement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06" name="Google Shape;306;p35"/>
          <p:cNvCxnSpPr/>
          <p:nvPr/>
        </p:nvCxnSpPr>
        <p:spPr>
          <a:xfrm rot="10800000" flipH="1">
            <a:off x="1005000" y="4072500"/>
            <a:ext cx="1507500" cy="2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5"/>
          <p:cNvCxnSpPr/>
          <p:nvPr/>
        </p:nvCxnSpPr>
        <p:spPr>
          <a:xfrm rot="10800000">
            <a:off x="2505000" y="3457500"/>
            <a:ext cx="0" cy="60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5"/>
          <p:cNvCxnSpPr/>
          <p:nvPr/>
        </p:nvCxnSpPr>
        <p:spPr>
          <a:xfrm rot="10800000">
            <a:off x="2505000" y="3457500"/>
            <a:ext cx="0" cy="60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5"/>
          <p:cNvCxnSpPr/>
          <p:nvPr/>
        </p:nvCxnSpPr>
        <p:spPr>
          <a:xfrm rot="10800000" flipH="1">
            <a:off x="1035000" y="3480000"/>
            <a:ext cx="1470000" cy="58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5"/>
          <p:cNvCxnSpPr/>
          <p:nvPr/>
        </p:nvCxnSpPr>
        <p:spPr>
          <a:xfrm rot="5400000" flipH="1">
            <a:off x="2777400" y="4072500"/>
            <a:ext cx="1507500" cy="2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5"/>
          <p:cNvCxnSpPr/>
          <p:nvPr/>
        </p:nvCxnSpPr>
        <p:spPr>
          <a:xfrm>
            <a:off x="3204900" y="3037500"/>
            <a:ext cx="0" cy="60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35"/>
          <p:cNvCxnSpPr/>
          <p:nvPr/>
        </p:nvCxnSpPr>
        <p:spPr>
          <a:xfrm rot="5400000" flipH="1">
            <a:off x="2484900" y="3780000"/>
            <a:ext cx="1470000" cy="58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Code Snippet </a:t>
            </a:r>
            <a:endParaRPr/>
          </a:p>
        </p:txBody>
      </p:sp>
      <p:pic>
        <p:nvPicPr>
          <p:cNvPr id="318" name="Google Shape;3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114" y="931725"/>
            <a:ext cx="6339775" cy="2617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Simulation of the Track </a:t>
            </a:r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Simulation of the Track just passed using </a:t>
            </a:r>
            <a:br>
              <a:rPr lang="de"/>
            </a:br>
            <a:r>
              <a:rPr lang="de"/>
              <a:t>Bezier Curve and Linear Modelling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Defines the track the bot drived on </a:t>
            </a:r>
            <a:endParaRPr/>
          </a:p>
        </p:txBody>
      </p:sp>
      <p:pic>
        <p:nvPicPr>
          <p:cNvPr id="325" name="Google Shape;3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954" y="1416054"/>
            <a:ext cx="3657550" cy="32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Simulation of the Track </a:t>
            </a:r>
            <a:endParaRPr/>
          </a:p>
        </p:txBody>
      </p:sp>
      <p:sp>
        <p:nvSpPr>
          <p:cNvPr id="331" name="Google Shape;331;p3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32" name="Google Shape;33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808118" y="-112655"/>
            <a:ext cx="3527775" cy="627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9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Simulation in action </a:t>
            </a:r>
            <a:endParaRPr/>
          </a:p>
        </p:txBody>
      </p:sp>
      <p:pic>
        <p:nvPicPr>
          <p:cNvPr id="338" name="Google Shape;33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737" y="143525"/>
            <a:ext cx="3698536" cy="4161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Visualization</a:t>
            </a:r>
            <a:endParaRPr/>
          </a:p>
        </p:txBody>
      </p:sp>
      <p:sp>
        <p:nvSpPr>
          <p:cNvPr id="344" name="Google Shape;344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Visualisation either in Map_Maker Script in Project or on iOS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latin typeface="Times New Roman"/>
                <a:ea typeface="Times New Roman"/>
                <a:cs typeface="Times New Roman"/>
                <a:sym typeface="Times New Roman"/>
              </a:rPr>
              <a:t>Publisher in the Trajectory class publishes a message as a string containing the trajectory coordinates and the simulated trajectory coordinates every time the run method runs (at a frequency of 20Hz).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45" name="Google Shape;3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3421" y="2426721"/>
            <a:ext cx="4202525" cy="228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1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Visualisation of Trajectory in real time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1" name="Google Shape;3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775" y="731700"/>
            <a:ext cx="6540450" cy="3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Midterm: Project Outline </a:t>
            </a: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673775" y="2519625"/>
            <a:ext cx="1779600" cy="93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1: Assembly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&amp; Software Setup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5"/>
          <p:cNvSpPr/>
          <p:nvPr/>
        </p:nvSpPr>
        <p:spPr>
          <a:xfrm>
            <a:off x="3378025" y="2331950"/>
            <a:ext cx="1905000" cy="17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2: Calibration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Wheels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Camera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Lane following Duck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/>
          <p:nvPr/>
        </p:nvSpPr>
        <p:spPr>
          <a:xfrm>
            <a:off x="6242375" y="2331950"/>
            <a:ext cx="1905000" cy="17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3: Project Definition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Lane following Demo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Mobile App with track layout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5" name="Google Shape;155;p15"/>
          <p:cNvCxnSpPr/>
          <p:nvPr/>
        </p:nvCxnSpPr>
        <p:spPr>
          <a:xfrm>
            <a:off x="2571750" y="3049575"/>
            <a:ext cx="6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56;p15"/>
          <p:cNvCxnSpPr/>
          <p:nvPr/>
        </p:nvCxnSpPr>
        <p:spPr>
          <a:xfrm>
            <a:off x="5418750" y="3049575"/>
            <a:ext cx="6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" name="Google Shape;157;p15"/>
          <p:cNvCxnSpPr/>
          <p:nvPr/>
        </p:nvCxnSpPr>
        <p:spPr>
          <a:xfrm>
            <a:off x="8323625" y="3049575"/>
            <a:ext cx="6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/>
              <a:t>iOS Application</a:t>
            </a:r>
            <a:endParaRPr sz="3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Mobile ROS - an iOS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application for robots</a:t>
            </a:r>
            <a:endParaRPr/>
          </a:p>
        </p:txBody>
      </p:sp>
      <p:sp>
        <p:nvSpPr>
          <p:cNvPr id="362" name="Google Shape;362;p4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Device status fetching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all information in one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customizable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expandable to other application (explain later)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63" name="Google Shape;363;p43"/>
          <p:cNvPicPr preferRelativeResize="0"/>
          <p:nvPr/>
        </p:nvPicPr>
        <p:blipFill rotWithShape="1">
          <a:blip r:embed="rId3">
            <a:alphaModFix/>
          </a:blip>
          <a:srcRect t="4561"/>
          <a:stretch/>
        </p:blipFill>
        <p:spPr>
          <a:xfrm>
            <a:off x="6114675" y="74700"/>
            <a:ext cx="2378350" cy="4908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Mobile ROS - an iOS application for robots</a:t>
            </a:r>
            <a:endParaRPr/>
          </a:p>
        </p:txBody>
      </p:sp>
      <p:sp>
        <p:nvSpPr>
          <p:cNvPr id="369" name="Google Shape;369;p4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70" name="Google Shape;370;p44"/>
          <p:cNvPicPr preferRelativeResize="0"/>
          <p:nvPr/>
        </p:nvPicPr>
        <p:blipFill rotWithShape="1">
          <a:blip r:embed="rId3">
            <a:alphaModFix/>
          </a:blip>
          <a:srcRect t="6515"/>
          <a:stretch/>
        </p:blipFill>
        <p:spPr>
          <a:xfrm>
            <a:off x="776675" y="1483300"/>
            <a:ext cx="1604275" cy="2995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0775" y="885702"/>
            <a:ext cx="2062450" cy="4016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4"/>
          <p:cNvPicPr preferRelativeResize="0"/>
          <p:nvPr/>
        </p:nvPicPr>
        <p:blipFill rotWithShape="1">
          <a:blip r:embed="rId5">
            <a:alphaModFix/>
          </a:blip>
          <a:srcRect t="8122"/>
          <a:stretch/>
        </p:blipFill>
        <p:spPr>
          <a:xfrm>
            <a:off x="6582525" y="1483300"/>
            <a:ext cx="1507501" cy="299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Mobile ROS - an iOS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application for robots</a:t>
            </a:r>
            <a:endParaRPr/>
          </a:p>
        </p:txBody>
      </p:sp>
      <p:sp>
        <p:nvSpPr>
          <p:cNvPr id="378" name="Google Shape;378;p4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Control with your mobile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force sensing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subtle control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easy to use</a:t>
            </a:r>
            <a:endParaRPr/>
          </a:p>
        </p:txBody>
      </p:sp>
      <p:pic>
        <p:nvPicPr>
          <p:cNvPr id="379" name="Google Shape;379;p45"/>
          <p:cNvPicPr preferRelativeResize="0"/>
          <p:nvPr/>
        </p:nvPicPr>
        <p:blipFill rotWithShape="1">
          <a:blip r:embed="rId3">
            <a:alphaModFix/>
          </a:blip>
          <a:srcRect t="31949"/>
          <a:stretch/>
        </p:blipFill>
        <p:spPr>
          <a:xfrm>
            <a:off x="5517075" y="1273075"/>
            <a:ext cx="2378350" cy="35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iOS Mobile Application in action </a:t>
            </a:r>
            <a:endParaRPr/>
          </a:p>
        </p:txBody>
      </p:sp>
      <p:pic>
        <p:nvPicPr>
          <p:cNvPr id="385" name="Google Shape;3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25" y="249900"/>
            <a:ext cx="2322344" cy="4000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6369" y="249900"/>
            <a:ext cx="2269857" cy="4000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551" y="249900"/>
            <a:ext cx="2322344" cy="4000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Demo Video 1</a:t>
            </a:r>
            <a:br>
              <a:rPr lang="de-DE" dirty="0"/>
            </a:br>
            <a:endParaRPr dirty="0"/>
          </a:p>
        </p:txBody>
      </p:sp>
      <p:sp>
        <p:nvSpPr>
          <p:cNvPr id="400" name="Google Shape;400;p4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de-DE" dirty="0"/>
              <a:t>Basic Track: </a:t>
            </a:r>
            <a:r>
              <a:rPr lang="en-US" dirty="0">
                <a:effectLst/>
                <a:hlinkClick r:id="rId3"/>
              </a:rPr>
              <a:t>https://youtu.be/SlGvRx_gKrY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Demo Video 2 </a:t>
            </a:r>
            <a:br>
              <a:rPr lang="de" dirty="0"/>
            </a:br>
            <a:endParaRPr dirty="0"/>
          </a:p>
        </p:txBody>
      </p:sp>
      <p:sp>
        <p:nvSpPr>
          <p:cNvPr id="393" name="Google Shape;393;p4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de-DE" dirty="0"/>
              <a:t>Advanced Track: </a:t>
            </a:r>
            <a:r>
              <a:rPr lang="en-US" dirty="0">
                <a:effectLst/>
                <a:hlinkClick r:id="rId3"/>
              </a:rPr>
              <a:t>https://youtu.be/PKKq_eWwhZE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Demo Video 3</a:t>
            </a:r>
            <a:endParaRPr/>
          </a:p>
        </p:txBody>
      </p:sp>
      <p:sp>
        <p:nvSpPr>
          <p:cNvPr id="407" name="Google Shape;407;p4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End-Level Track </a:t>
            </a:r>
            <a:r>
              <a:rPr lang="en-US" dirty="0">
                <a:hlinkClick r:id="rId3"/>
              </a:rPr>
              <a:t>https://youtu.be/yZKdoTJIhHA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0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Thank you</a:t>
            </a:r>
            <a:endParaRPr/>
          </a:p>
        </p:txBody>
      </p:sp>
      <p:sp>
        <p:nvSpPr>
          <p:cNvPr id="414" name="Google Shape;414;p50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Bibliography </a:t>
            </a:r>
            <a:endParaRPr/>
          </a:p>
        </p:txBody>
      </p:sp>
      <p:sp>
        <p:nvSpPr>
          <p:cNvPr id="420" name="Google Shape;420;p5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2700" marR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Works Cited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12700" lvl="0" indent="-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“Beginner - Code Hierarchy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docs.duckietown.com/daffy/devmanual-software/beginner/code-hierarchy/index.html.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“Bezier.curve Module — Bezier 2023.7.28 Documentation.”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Bezier.readthedocs.io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bezier.readthedocs.io/en/stable/python/reference/bezier.curve.html.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“Exercise 3.”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Ekhumbata.github.io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ekhumbata.github.io/Adventures-in-Duckietown/exercise3.html. Accessed 14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“Golnaz Mesbahi - Lab 3.”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2023, golnazmes.github.io/Lab%203.html. Accessed 14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“How to Generate Random Points in a Line.”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De.mathworks.com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de.mathworks.com/matlabcentral/answers/175107-how-to-generate-random-points-in-a-line?s_tid=prof_contriblnk.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“Isarlab-Department-Engineering/Ros_dt_lane_follower.”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21 Nov. 2023, github.com/isarlab-department-engineering/ros_dt_lane_follower. Accessed 14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“Lane Following Robot Using OpenCV.”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Hackster.io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www.hackster.io/Aasai/lane-following-robot-using-opencv-da3d45.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Mazur, Izabela, and Kim Moshenko. “3.4 Understand Slope of a Line – Optional.”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Opentextbc.ca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8 Sept. 2021, opentextbc.ca/businesstechnicalmath/chapter/understand-slope-of-a-line-2/.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Volume number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Issue number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“New ROS DTProject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docs.duckietown.com/daffy/devmanual-software/beginner/ros/create-project.html. Accessed 12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Project , Rossum. “A Tutorial and Elementary Trajectory Model for the Differential Steering System.”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Rossum.sourceforge.net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rossum.sourceforge.net/papers/DiffSteer/.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“Publish Chassis-Level Commands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docs.duckietown.com/daffy/devmanual-software/beginner/ros/twist-control.html.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“Publish to Wheels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docs.duckietown.com/daffy/devmanual-software/beginner/ros/wheel-control.html. Accessed 13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Rosebrock, Adrian. “AprilTag with Python.”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PyImageSearch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 Nov. 2020, pyimagesearch.com/2020/11/02/apriltag-with-python/.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Samiei, Mandana. “Mandanasmi/Lane-Slam.”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3 Feb. 2024, github.com/mandanasmi/lane-slam. Accessed 14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“Subscribe to Wheel Encoders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docs.duckietown.com/daffy/devmanual-software/beginner/ros/wheel-encoder-reader.html. Accessed 12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Date published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“What Is Difference between Rospy.spin() and While Not Rospy.is_shutdown()?”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The Construct ROS Community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 Jan. 2020, get-help.theconstruct.ai/t/what-is-difference-between-rospy-spin-and-while-not-rospy-is-shutdown/1849. Accessed 12 Mar. 2024.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100" i="1">
                <a:latin typeface="Arial"/>
                <a:ea typeface="Arial"/>
                <a:cs typeface="Arial"/>
                <a:sym typeface="Arial"/>
              </a:rPr>
              <a:t>priority_high</a:t>
            </a:r>
            <a:r>
              <a:rPr lang="de" sz="1100">
                <a:latin typeface="Arial"/>
                <a:ea typeface="Arial"/>
                <a:cs typeface="Arial"/>
                <a:sym typeface="Arial"/>
              </a:rPr>
              <a:t> Webpage author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marR="127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“Beginner - Code Hierarchy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docs.duckietown.com/daffy/devmanual-software/beginner/code-hierarchy/index.html.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“Bezier.curve Module — Bezier 2023.7.28 Documentation.”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Bezier.readthedocs.io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bezier.readthedocs.io/en/stable/python/reference/bezier.curve.html.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“Exercise 3.”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Ekhumbata.github.io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ekhumbata.github.io/Adventures-in-Duckietown/exercise3.html. Accessed 14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“Golnaz Mesbahi - Lab 3.”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2023, golnazmes.github.io/Lab%203.html. Accessed 14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“How to Generate Random Points in a Line.”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De.mathworks.com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de.mathworks.com/matlabcentral/answers/175107-how-to-generate-random-points-in-a-line?s_tid=prof_contriblnk.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“Isarlab-Department-Engineering/Ros_dt_lane_follower.”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21 Nov. 2023, github.com/isarlab-department-engineering/ros_dt_lane_follower. Accessed 14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“Lane Following Robot Using OpenCV.”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Hackster.io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www.hackster.io/Aasai/lane-following-robot-using-opencv-da3d45.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Mazur, Izabela, and Kim Moshenko. “3.4 Understand Slope of a Line – Optional.”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Opentextbc.ca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8 Sept. 2021, opentextbc.ca/businesstechnicalmath/chapter/understand-slope-of-a-line-2/.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“New ROS DTProject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docs.duckietown.com/daffy/devmanual-software/beginner/ros/create-project.html. Accessed 12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Project , Rossum. “A Tutorial and Elementary Trajectory Model for the Differential Steering System.”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Rossum.sourceforge.net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rossum.sourceforge.net/papers/DiffSteer/.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“Publish Chassis-Level Commands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docs.duckietown.com/daffy/devmanual-software/beginner/ros/twist-control.html.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“Publish to Wheels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docs.duckietown.com/daffy/devmanual-software/beginner/ros/wheel-control.html. Accessed 13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Rosebrock, Adrian. “AprilTag with Python.”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PyImageSearch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 Nov. 2020, pyimagesearch.com/2020/11/02/apriltag-with-python/.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Samiei, Mandana. “Mandanasmi/Lane-Slam.”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3 Feb. 2024, github.com/mandanasmi/lane-slam. Accessed 14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“Subscribe to Wheel Encoders — Book-Devmanual-Software - Daffy.”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Docs.duckietown.com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docs.duckietown.com/daffy/devmanual-software/beginner/ros/wheel-encoder-reader.html. Accessed 12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“What Is Difference between Rospy.spin() and While Not Rospy.is_shutdown()?” </a:t>
            </a:r>
            <a:r>
              <a:rPr lang="de" sz="1200" i="1">
                <a:latin typeface="Times New Roman"/>
                <a:ea typeface="Times New Roman"/>
                <a:cs typeface="Times New Roman"/>
                <a:sym typeface="Times New Roman"/>
              </a:rPr>
              <a:t>The Construct ROS Community</a:t>
            </a:r>
            <a:r>
              <a:rPr lang="de" sz="1200">
                <a:latin typeface="Times New Roman"/>
                <a:ea typeface="Times New Roman"/>
                <a:cs typeface="Times New Roman"/>
                <a:sym typeface="Times New Roman"/>
              </a:rPr>
              <a:t>, 2 Jan. 2020, get-help.theconstruct.ai/t/what-is-difference-between-rospy-spin-and-while-not-rospy-is-shutdown/1849. Accessed 12 Mar. 2024.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3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Midterm: Project Outline	</a:t>
            </a:r>
            <a:endParaRPr/>
          </a:p>
        </p:txBody>
      </p:sp>
      <p:sp>
        <p:nvSpPr>
          <p:cNvPr id="163" name="Google Shape;163;p16"/>
          <p:cNvSpPr/>
          <p:nvPr/>
        </p:nvSpPr>
        <p:spPr>
          <a:xfrm>
            <a:off x="430950" y="2023675"/>
            <a:ext cx="2446500" cy="93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4: Basic Functionality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Wheel Control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Camera Control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6"/>
          <p:cNvSpPr/>
          <p:nvPr/>
        </p:nvSpPr>
        <p:spPr>
          <a:xfrm>
            <a:off x="3638538" y="249077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5.2: Lane detection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6"/>
          <p:cNvSpPr/>
          <p:nvPr/>
        </p:nvSpPr>
        <p:spPr>
          <a:xfrm>
            <a:off x="6397500" y="235872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6.2: Lane following optimization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6"/>
          <p:cNvSpPr/>
          <p:nvPr/>
        </p:nvSpPr>
        <p:spPr>
          <a:xfrm>
            <a:off x="6492450" y="357607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7: Autonomous mapping System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6"/>
          <p:cNvSpPr/>
          <p:nvPr/>
        </p:nvSpPr>
        <p:spPr>
          <a:xfrm>
            <a:off x="3610950" y="357607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8:Optimization &amp; error handling 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8" name="Google Shape;168;p16"/>
          <p:cNvCxnSpPr>
            <a:stCxn id="163" idx="3"/>
            <a:endCxn id="164" idx="1"/>
          </p:cNvCxnSpPr>
          <p:nvPr/>
        </p:nvCxnSpPr>
        <p:spPr>
          <a:xfrm>
            <a:off x="2877450" y="2490775"/>
            <a:ext cx="7611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16"/>
          <p:cNvCxnSpPr/>
          <p:nvPr/>
        </p:nvCxnSpPr>
        <p:spPr>
          <a:xfrm>
            <a:off x="5645400" y="2898325"/>
            <a:ext cx="6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16"/>
          <p:cNvCxnSpPr/>
          <p:nvPr/>
        </p:nvCxnSpPr>
        <p:spPr>
          <a:xfrm flipH="1">
            <a:off x="5614650" y="3980625"/>
            <a:ext cx="7998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16"/>
          <p:cNvCxnSpPr>
            <a:endCxn id="166" idx="3"/>
          </p:cNvCxnSpPr>
          <p:nvPr/>
        </p:nvCxnSpPr>
        <p:spPr>
          <a:xfrm rot="5400000">
            <a:off x="7736100" y="2787975"/>
            <a:ext cx="1877700" cy="5136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6"/>
          <p:cNvCxnSpPr/>
          <p:nvPr/>
        </p:nvCxnSpPr>
        <p:spPr>
          <a:xfrm flipH="1">
            <a:off x="2776475" y="3924500"/>
            <a:ext cx="7998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" name="Google Shape;173;p16"/>
          <p:cNvSpPr/>
          <p:nvPr/>
        </p:nvSpPr>
        <p:spPr>
          <a:xfrm>
            <a:off x="729450" y="357607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FInal Presentation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6"/>
          <p:cNvSpPr/>
          <p:nvPr/>
        </p:nvSpPr>
        <p:spPr>
          <a:xfrm>
            <a:off x="3618225" y="1405475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5.1:  Dynamic mapping system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6438675" y="1374250"/>
            <a:ext cx="19257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Step 6.1: Map creation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6" name="Google Shape;176;p16"/>
          <p:cNvCxnSpPr/>
          <p:nvPr/>
        </p:nvCxnSpPr>
        <p:spPr>
          <a:xfrm>
            <a:off x="5655825" y="1813025"/>
            <a:ext cx="6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16"/>
          <p:cNvCxnSpPr>
            <a:stCxn id="165" idx="3"/>
          </p:cNvCxnSpPr>
          <p:nvPr/>
        </p:nvCxnSpPr>
        <p:spPr>
          <a:xfrm rot="10800000" flipH="1">
            <a:off x="8323200" y="2109575"/>
            <a:ext cx="615600" cy="6567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6"/>
          <p:cNvCxnSpPr>
            <a:stCxn id="175" idx="3"/>
          </p:cNvCxnSpPr>
          <p:nvPr/>
        </p:nvCxnSpPr>
        <p:spPr>
          <a:xfrm>
            <a:off x="8364375" y="1781800"/>
            <a:ext cx="585600" cy="3276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16"/>
          <p:cNvCxnSpPr>
            <a:stCxn id="163" idx="3"/>
          </p:cNvCxnSpPr>
          <p:nvPr/>
        </p:nvCxnSpPr>
        <p:spPr>
          <a:xfrm rot="10800000" flipH="1">
            <a:off x="2877450" y="1890175"/>
            <a:ext cx="710700" cy="60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/>
              <a:t>AprilTags &amp; Lane Following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1297500" y="256200"/>
            <a:ext cx="7038900" cy="6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/>
              <a:t>AprilTags</a:t>
            </a:r>
            <a:endParaRPr sz="2800"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4515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AprilTags are binary markers designed for easy detection and robust identification by computer vision algorithms.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They offer precise localization capabilities, crucial for tasks like navigation, object tracking, and augmented reality applications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Small payload: 4-12 bits of data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Easy detection and robust identification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Long-range detectability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1" name="Google Shape;1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0750" y="931500"/>
            <a:ext cx="1678751" cy="354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AprilTag detection</a:t>
            </a:r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1074975" y="15889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These are detected using Computer vision libraries like OpenCV.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After converting to grey_img we can detect tag using apriltag.detector() in dt-apriltag.</a:t>
            </a:r>
            <a:endParaRPr/>
          </a:p>
        </p:txBody>
      </p:sp>
      <p:pic>
        <p:nvPicPr>
          <p:cNvPr id="198" name="Google Shape;1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963" y="2089688"/>
            <a:ext cx="6994074" cy="9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75" y="3694000"/>
            <a:ext cx="6994051" cy="436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>
            <a:spLocks noGrp="1"/>
          </p:cNvSpPr>
          <p:nvPr>
            <p:ph type="body" idx="1"/>
          </p:nvPr>
        </p:nvSpPr>
        <p:spPr>
          <a:xfrm>
            <a:off x="1277400" y="785900"/>
            <a:ext cx="51792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700"/>
              <a:t>AprilTag Detection:</a:t>
            </a:r>
            <a:endParaRPr sz="1700"/>
          </a:p>
        </p:txBody>
      </p:sp>
      <p:pic>
        <p:nvPicPr>
          <p:cNvPr id="205" name="Google Shape;2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75" y="1598950"/>
            <a:ext cx="7742124" cy="30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>
            <a:spLocks noGrp="1"/>
          </p:cNvSpPr>
          <p:nvPr>
            <p:ph type="body" idx="1"/>
          </p:nvPr>
        </p:nvSpPr>
        <p:spPr>
          <a:xfrm>
            <a:off x="855325" y="1454900"/>
            <a:ext cx="2867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Integrating AprilTags detection and LED lights.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Duckiebot recognising different AprilTags by exhibiting to different colours of LED lights.</a:t>
            </a:r>
            <a:endParaRPr/>
          </a:p>
        </p:txBody>
      </p:sp>
      <p:pic>
        <p:nvPicPr>
          <p:cNvPr id="211" name="Google Shape;211;p21" title="IMG_788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3025" y="946101"/>
            <a:ext cx="4781600" cy="35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2252</Words>
  <Application>Microsoft Office PowerPoint</Application>
  <PresentationFormat>On-screen Show (16:9)</PresentationFormat>
  <Paragraphs>202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Times New Roman</vt:lpstr>
      <vt:lpstr>Lato</vt:lpstr>
      <vt:lpstr>Arial</vt:lpstr>
      <vt:lpstr>Montserrat</vt:lpstr>
      <vt:lpstr>Roboto</vt:lpstr>
      <vt:lpstr>Focus</vt:lpstr>
      <vt:lpstr>Duckietown Presentation</vt:lpstr>
      <vt:lpstr>Autonomous Navigation &amp; Real Time Mapping on iOS</vt:lpstr>
      <vt:lpstr>Midterm: Project Outline </vt:lpstr>
      <vt:lpstr>Midterm: Project Outline </vt:lpstr>
      <vt:lpstr>AprilTags &amp; Lane Following</vt:lpstr>
      <vt:lpstr>AprilTags</vt:lpstr>
      <vt:lpstr>AprilTag detection</vt:lpstr>
      <vt:lpstr>PowerPoint Presentation</vt:lpstr>
      <vt:lpstr>PowerPoint Presentation</vt:lpstr>
      <vt:lpstr>Lane Following</vt:lpstr>
      <vt:lpstr>Implementation</vt:lpstr>
      <vt:lpstr>PID Controller</vt:lpstr>
      <vt:lpstr>Lane Following </vt:lpstr>
      <vt:lpstr>Trajectory Generation and Analysis </vt:lpstr>
      <vt:lpstr>Trajectory Generation and Analysis</vt:lpstr>
      <vt:lpstr>Calculation of Coordinates </vt:lpstr>
      <vt:lpstr>PowerPoint Presentation</vt:lpstr>
      <vt:lpstr>Calculation of Coordinates Challenges </vt:lpstr>
      <vt:lpstr>Midterm Review: Objective: Dynamic mapping system  </vt:lpstr>
      <vt:lpstr>Slam Orb</vt:lpstr>
      <vt:lpstr>Calculation of Coordinates  Output</vt:lpstr>
      <vt:lpstr>Analyzation of Track Types  Output</vt:lpstr>
      <vt:lpstr>Analyzation of Track Types  How does it work?</vt:lpstr>
      <vt:lpstr>PowerPoint Presentation</vt:lpstr>
      <vt:lpstr>Simulation of the Track </vt:lpstr>
      <vt:lpstr>Simulation of the Track </vt:lpstr>
      <vt:lpstr>PowerPoint Presentation</vt:lpstr>
      <vt:lpstr>Visualization</vt:lpstr>
      <vt:lpstr>PowerPoint Presentation</vt:lpstr>
      <vt:lpstr>iOS Application</vt:lpstr>
      <vt:lpstr>Mobile ROS - an iOS  application for robots</vt:lpstr>
      <vt:lpstr>Mobile ROS - an iOS application for robots</vt:lpstr>
      <vt:lpstr>Mobile ROS - an iOS  application for robots</vt:lpstr>
      <vt:lpstr>PowerPoint Presentation</vt:lpstr>
      <vt:lpstr>Demo Video 1 </vt:lpstr>
      <vt:lpstr>Demo Video 2  </vt:lpstr>
      <vt:lpstr>Demo Video 3</vt:lpstr>
      <vt:lpstr>Thank you</vt:lpstr>
      <vt:lpstr>Bibliography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Duckietown Presentation</dc:title>
  <cp:lastModifiedBy>Tobias Florian Coptil</cp:lastModifiedBy>
  <cp:revision>5</cp:revision>
  <dcterms:modified xsi:type="dcterms:W3CDTF">2024-03-18T09:58:42Z</dcterms:modified>
</cp:coreProperties>
</file>